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72782"/>
  </p:normalViewPr>
  <p:slideViewPr>
    <p:cSldViewPr snapToGrid="0">
      <p:cViewPr varScale="1">
        <p:scale>
          <a:sx n="159" d="100"/>
          <a:sy n="159" d="100"/>
        </p:scale>
        <p:origin x="2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obtain and analyze apple, tesla, or Netflix ticker data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  <a:p>
            <a:endParaRPr lang="en-US" dirty="0"/>
          </a:p>
          <a:p>
            <a:r>
              <a:rPr lang="en-US" dirty="0"/>
              <a:t>I want to mention that my last project chosen in this portfolio was quite involved, so I will try to </a:t>
            </a:r>
            <a:r>
              <a:rPr lang="en-US"/>
              <a:t>breeze quicker </a:t>
            </a:r>
            <a:r>
              <a:rPr lang="en-US" dirty="0"/>
              <a:t>on the </a:t>
            </a:r>
            <a:r>
              <a:rPr lang="en-US"/>
              <a:t>first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sentiment timeseries and ticker data determined by LDA topic modeling and downloaded through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I was able to perform another brute force shotgun analysis</a:t>
            </a:r>
          </a:p>
          <a:p>
            <a:endParaRPr lang="en-US" dirty="0"/>
          </a:p>
          <a:p>
            <a:r>
              <a:rPr lang="en-US" dirty="0"/>
              <a:t>Namely, I performed granger causality hypothesis testing between the VIX and </a:t>
            </a:r>
            <a:r>
              <a:rPr lang="en-US" dirty="0" err="1"/>
              <a:t>LizAnnSonders</a:t>
            </a:r>
            <a:r>
              <a:rPr lang="en-US" dirty="0"/>
              <a:t> three sentiments as a baseline measure</a:t>
            </a:r>
          </a:p>
          <a:p>
            <a:endParaRPr lang="en-US" dirty="0"/>
          </a:p>
          <a:p>
            <a:r>
              <a:rPr lang="en-US" dirty="0"/>
              <a:t>Next, I performed the same hypothesis testing between every timeseries combination of the five financial analyst, against roughly 12 different ticker symbols to see if result were better than the baseline</a:t>
            </a:r>
          </a:p>
          <a:p>
            <a:endParaRPr lang="en-US" dirty="0"/>
          </a:p>
          <a:p>
            <a:r>
              <a:rPr lang="en-US" dirty="0"/>
              <a:t>Generally, with hypothesis testing we want a score of less than 0.05 relevance</a:t>
            </a:r>
          </a:p>
          <a:p>
            <a:endParaRPr lang="en-US" dirty="0"/>
          </a:p>
          <a:p>
            <a:r>
              <a:rPr lang="en-US" dirty="0"/>
              <a:t>Similar to the previous slides, I’m only showing two results of many, this is just to give a representative idea of what some or most results look like</a:t>
            </a:r>
          </a:p>
          <a:p>
            <a:endParaRPr lang="en-US" dirty="0"/>
          </a:p>
          <a:p>
            <a:r>
              <a:rPr lang="en-US" dirty="0"/>
              <a:t>As we can see we have some good results, where the relevance value using a k-fold like analysis generated scores much less than the 0.05 threshold</a:t>
            </a:r>
          </a:p>
          <a:p>
            <a:endParaRPr lang="en-US" dirty="0"/>
          </a:p>
          <a:p>
            <a:r>
              <a:rPr lang="en-US" dirty="0"/>
              <a:t>With these results, a general consensus could be said that “</a:t>
            </a:r>
            <a:r>
              <a:rPr lang="en-US" dirty="0" err="1"/>
              <a:t>SJosephBurns</a:t>
            </a:r>
            <a:r>
              <a:rPr lang="en-US" dirty="0"/>
              <a:t> positive sentiment granger causes Amazon volume” at a 0.05 significance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were able to determine via the granger test that </a:t>
            </a:r>
            <a:r>
              <a:rPr lang="en-US" dirty="0" err="1"/>
              <a:t>SJosephBurns</a:t>
            </a:r>
            <a:r>
              <a:rPr lang="en-US" dirty="0"/>
              <a:t> positive sentiment could forecast ticker momentum, we could proceed to the second case</a:t>
            </a:r>
          </a:p>
          <a:p>
            <a:endParaRPr lang="en-US" dirty="0"/>
          </a:p>
          <a:p>
            <a:r>
              <a:rPr lang="en-US" dirty="0"/>
              <a:t>That is train a classifier to determine whether tweets could predict predict whether ticker value (or volume) would increase or decrease based on the customized stepwise equation we developed</a:t>
            </a:r>
          </a:p>
          <a:p>
            <a:endParaRPr lang="en-US" dirty="0"/>
          </a:p>
          <a:p>
            <a:r>
              <a:rPr lang="en-US" dirty="0"/>
              <a:t>Ultimately, I was able to train a Bernoulli Naïve Bayes classifier which was roughly 94% accurate in predicting whether a tweet could forecast increase or decrease in stock volume</a:t>
            </a:r>
          </a:p>
          <a:p>
            <a:endParaRPr lang="en-US" dirty="0"/>
          </a:p>
          <a:p>
            <a:r>
              <a:rPr lang="en-US" dirty="0"/>
              <a:t>Again, the analysis was performed for each of the 5 analyst for a range of tickers defined by topic modeling for each of the three sentiments</a:t>
            </a:r>
          </a:p>
          <a:p>
            <a:endParaRPr lang="en-US" dirty="0"/>
          </a:p>
          <a:p>
            <a:r>
              <a:rPr lang="en-US" dirty="0"/>
              <a:t>But, I’ve only showed one result to give a representative idea of the analysis that was performed</a:t>
            </a:r>
          </a:p>
          <a:p>
            <a:endParaRPr lang="en-US" dirty="0"/>
          </a:p>
          <a:p>
            <a:r>
              <a:rPr lang="en-US" dirty="0"/>
              <a:t>And to reiterate, at this pointed we’ve proved using the tools and methods we’ve selected two points:</a:t>
            </a:r>
          </a:p>
          <a:p>
            <a:endParaRPr lang="en-US" dirty="0"/>
          </a:p>
          <a:p>
            <a:r>
              <a:rPr lang="en-US" dirty="0"/>
              <a:t>first, granger financial hypothesis test was able to conclude that positive sentiment from </a:t>
            </a:r>
            <a:r>
              <a:rPr lang="en-US" dirty="0" err="1"/>
              <a:t>SJosephBurns</a:t>
            </a:r>
            <a:r>
              <a:rPr lang="en-US" dirty="0"/>
              <a:t> could forecast AMZN ticker volume/price</a:t>
            </a:r>
          </a:p>
          <a:p>
            <a:endParaRPr lang="en-US" dirty="0"/>
          </a:p>
          <a:p>
            <a:r>
              <a:rPr lang="en-US" dirty="0"/>
              <a:t>second, general tweets from </a:t>
            </a:r>
            <a:r>
              <a:rPr lang="en-US" dirty="0" err="1"/>
              <a:t>SJosephBurns</a:t>
            </a:r>
            <a:r>
              <a:rPr lang="en-US" dirty="0"/>
              <a:t> could forecast future momentum of AMZN ticker volume/price</a:t>
            </a:r>
          </a:p>
          <a:p>
            <a:endParaRPr lang="en-US" dirty="0"/>
          </a:p>
          <a:p>
            <a:r>
              <a:rPr lang="en-US" dirty="0"/>
              <a:t>for example, are investors going to be buying and selling a high volume, or very high volume, these could serve as indicators of risk and opportunity for gains to be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3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closing out, I want to mention that I didn’t arbitrarily select Bernoulli Naïve Bayes for a classifier because it sounds fancy</a:t>
            </a:r>
          </a:p>
          <a:p>
            <a:endParaRPr lang="en-US" dirty="0"/>
          </a:p>
          <a:p>
            <a:r>
              <a:rPr lang="en-US" dirty="0"/>
              <a:t>I actually ran a series of benchmarking to determine out of a selection of different classification models, which would perform best on the </a:t>
            </a:r>
            <a:r>
              <a:rPr lang="en-US" dirty="0" err="1"/>
              <a:t>SJosephBurns</a:t>
            </a:r>
            <a:r>
              <a:rPr lang="en-US" dirty="0"/>
              <a:t> dataset</a:t>
            </a:r>
          </a:p>
          <a:p>
            <a:endParaRPr lang="en-US" dirty="0"/>
          </a:p>
          <a:p>
            <a:r>
              <a:rPr lang="en-US" dirty="0"/>
              <a:t>Then I ran a K-fold analysis, which basically runs the same model 5 times against the same dataset (with different sampling) to see if model performance is consistent</a:t>
            </a:r>
          </a:p>
          <a:p>
            <a:endParaRPr lang="en-US" dirty="0"/>
          </a:p>
          <a:p>
            <a:r>
              <a:rPr lang="en-US" dirty="0"/>
              <a:t>Overall Bernoulli Naïve Bayes </a:t>
            </a:r>
            <a:r>
              <a:rPr lang="en-US" dirty="0" err="1"/>
              <a:t>generall</a:t>
            </a:r>
            <a:r>
              <a:rPr lang="en-US" dirty="0"/>
              <a:t> performed best</a:t>
            </a:r>
          </a:p>
          <a:p>
            <a:endParaRPr lang="en-US" dirty="0"/>
          </a:p>
          <a:p>
            <a:r>
              <a:rPr lang="en-US" dirty="0"/>
              <a:t>I apologize again, while this slide shows model comparison for </a:t>
            </a:r>
            <a:r>
              <a:rPr lang="en-US" dirty="0" err="1"/>
              <a:t>SJosephBurns</a:t>
            </a:r>
            <a:r>
              <a:rPr lang="en-US" dirty="0"/>
              <a:t>, I want to stress that I performed this type of benchmarking for every combination of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basically concludes my presentation. But, I want to address one final question why I haven’t submitted my portfolio since I’ve completed all my requirements since 2019</a:t>
            </a:r>
          </a:p>
          <a:p>
            <a:endParaRPr lang="en-US" dirty="0"/>
          </a:p>
          <a:p>
            <a:r>
              <a:rPr lang="en-US" dirty="0"/>
              <a:t>The answer to that is largely because I had no requirements at my profession that needed this degree immediately</a:t>
            </a:r>
          </a:p>
          <a:p>
            <a:endParaRPr lang="en-US" dirty="0"/>
          </a:p>
          <a:p>
            <a:r>
              <a:rPr lang="en-US" dirty="0"/>
              <a:t>Further, I was more focused on expanding the previous three projects into a more big data application, in the cloud</a:t>
            </a:r>
          </a:p>
          <a:p>
            <a:endParaRPr lang="en-US" dirty="0"/>
          </a:p>
          <a:p>
            <a:r>
              <a:rPr lang="en-US" dirty="0"/>
              <a:t>I was more engaged learning how to do cloud, and how to do big data, and this consumed me more than wanting to official graduate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6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an architectural diagram which has been running for the last 2.5 years non-stop</a:t>
            </a:r>
          </a:p>
          <a:p>
            <a:endParaRPr lang="en-US" dirty="0"/>
          </a:p>
          <a:p>
            <a:r>
              <a:rPr lang="en-US" dirty="0"/>
              <a:t>It’s actually only a small subset of what I have already built in AWS</a:t>
            </a:r>
          </a:p>
          <a:p>
            <a:endParaRPr lang="en-US" dirty="0"/>
          </a:p>
          <a:p>
            <a:r>
              <a:rPr lang="en-US" dirty="0"/>
              <a:t>Several of the pain points with the project based courses in this Syracuse program were data related, so that was in part of the motivation of the cloud system I have built and running today</a:t>
            </a:r>
          </a:p>
          <a:p>
            <a:endParaRPr lang="en-US" dirty="0"/>
          </a:p>
          <a:p>
            <a:r>
              <a:rPr lang="en-US" dirty="0"/>
              <a:t>It consists of my own </a:t>
            </a:r>
            <a:r>
              <a:rPr lang="en-US" dirty="0" err="1"/>
              <a:t>api</a:t>
            </a:r>
            <a:r>
              <a:rPr lang="en-US" dirty="0"/>
              <a:t> that collects stock market data every minute for roughly 200 ticker symbols</a:t>
            </a:r>
          </a:p>
          <a:p>
            <a:endParaRPr lang="en-US" dirty="0"/>
          </a:p>
          <a:p>
            <a:r>
              <a:rPr lang="en-US" dirty="0"/>
              <a:t>They get dropped into a stream, and several processes organize this streaming into a </a:t>
            </a:r>
            <a:r>
              <a:rPr lang="en-US" dirty="0" err="1"/>
              <a:t>datalake</a:t>
            </a:r>
            <a:r>
              <a:rPr lang="en-US" dirty="0"/>
              <a:t> partitioned by sector, industry, year, month, and obviously the ticker symbol itself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dirty="0" err="1"/>
              <a:t>datalake</a:t>
            </a:r>
            <a:r>
              <a:rPr lang="en-US" dirty="0"/>
              <a:t> allows me to perform big data like analysis using spark or Hadoop as well as machine learning and neural network training we saw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64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spring, I spent time building a frontend website that displays some metrics for this </a:t>
            </a:r>
            <a:r>
              <a:rPr lang="en-US" dirty="0" err="1"/>
              <a:t>datalake</a:t>
            </a:r>
            <a:r>
              <a:rPr lang="en-US" dirty="0"/>
              <a:t> architecture</a:t>
            </a:r>
          </a:p>
          <a:p>
            <a:endParaRPr lang="en-US" dirty="0"/>
          </a:p>
          <a:p>
            <a:r>
              <a:rPr lang="en-US" dirty="0"/>
              <a:t>For example stock-splits can happen any day of the week.  When this occurs the given ticker price could change maybe 4 to 1</a:t>
            </a:r>
          </a:p>
          <a:p>
            <a:endParaRPr lang="en-US" dirty="0"/>
          </a:p>
          <a:p>
            <a:r>
              <a:rPr lang="en-US" dirty="0"/>
              <a:t>This means all data points collected are no longer valid.  For example tesla could be worth $400 yesterday for one share, and today it could be split into 4 shares at $100</a:t>
            </a:r>
          </a:p>
          <a:p>
            <a:endParaRPr lang="en-US" dirty="0"/>
          </a:p>
          <a:p>
            <a:r>
              <a:rPr lang="en-US" dirty="0"/>
              <a:t>So, I have an automated system that checks every morning between 12am and 1am for stock split happening that morning</a:t>
            </a:r>
          </a:p>
          <a:p>
            <a:endParaRPr lang="en-US" dirty="0"/>
          </a:p>
          <a:p>
            <a:r>
              <a:rPr lang="en-US" dirty="0"/>
              <a:t>If a ticker that my system is tracking is found to have a stock-split, the automated systems will backfill and correct the stock ticker price</a:t>
            </a:r>
          </a:p>
          <a:p>
            <a:endParaRPr lang="en-US" dirty="0"/>
          </a:p>
          <a:p>
            <a:r>
              <a:rPr lang="en-US" dirty="0"/>
              <a:t>We can see in the screenshot here, this stock split was actually performed on the tesla ticker and took roughly 1.5 minutes to complete</a:t>
            </a:r>
          </a:p>
          <a:p>
            <a:endParaRPr lang="en-US" dirty="0"/>
          </a:p>
          <a:p>
            <a:r>
              <a:rPr lang="en-US" dirty="0"/>
              <a:t>There are some additional features of this system that are nearly complete.  But, I will conclude here. The purpose of the last two slides was really to show that while I have officially concluded my time within the Syracuse program,</a:t>
            </a:r>
          </a:p>
          <a:p>
            <a:r>
              <a:rPr lang="en-US" dirty="0"/>
              <a:t>my learning and application of data science whether as a hobby or practitioner will continue on regardless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1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1570</TotalTime>
  <Words>5038</Words>
  <Application>Microsoft Macintosh PowerPoint</Application>
  <PresentationFormat>Widescreen</PresentationFormat>
  <Paragraphs>512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634</cp:revision>
  <dcterms:created xsi:type="dcterms:W3CDTF">2023-01-02T21:49:25Z</dcterms:created>
  <dcterms:modified xsi:type="dcterms:W3CDTF">2023-06-08T21:02:39Z</dcterms:modified>
</cp:coreProperties>
</file>